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5DD-23F9-4179-9255-A04338189D6E}" type="datetimeFigureOut">
              <a:rPr lang="th-TH" smtClean="0"/>
              <a:pPr/>
              <a:t>30/04/56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06E-C87C-4242-ABD4-4EB98E4ECE8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5DD-23F9-4179-9255-A04338189D6E}" type="datetimeFigureOut">
              <a:rPr lang="th-TH" smtClean="0"/>
              <a:pPr/>
              <a:t>30/04/56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06E-C87C-4242-ABD4-4EB98E4ECE8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5DD-23F9-4179-9255-A04338189D6E}" type="datetimeFigureOut">
              <a:rPr lang="th-TH" smtClean="0"/>
              <a:pPr/>
              <a:t>30/04/56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06E-C87C-4242-ABD4-4EB98E4ECE8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5DD-23F9-4179-9255-A04338189D6E}" type="datetimeFigureOut">
              <a:rPr lang="th-TH" smtClean="0"/>
              <a:pPr/>
              <a:t>30/04/56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06E-C87C-4242-ABD4-4EB98E4ECE8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5DD-23F9-4179-9255-A04338189D6E}" type="datetimeFigureOut">
              <a:rPr lang="th-TH" smtClean="0"/>
              <a:pPr/>
              <a:t>30/04/56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06E-C87C-4242-ABD4-4EB98E4ECE8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5DD-23F9-4179-9255-A04338189D6E}" type="datetimeFigureOut">
              <a:rPr lang="th-TH" smtClean="0"/>
              <a:pPr/>
              <a:t>30/04/56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06E-C87C-4242-ABD4-4EB98E4ECE8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5DD-23F9-4179-9255-A04338189D6E}" type="datetimeFigureOut">
              <a:rPr lang="th-TH" smtClean="0"/>
              <a:pPr/>
              <a:t>30/04/56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06E-C87C-4242-ABD4-4EB98E4ECE8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5DD-23F9-4179-9255-A04338189D6E}" type="datetimeFigureOut">
              <a:rPr lang="th-TH" smtClean="0"/>
              <a:pPr/>
              <a:t>30/04/56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06E-C87C-4242-ABD4-4EB98E4ECE8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5DD-23F9-4179-9255-A04338189D6E}" type="datetimeFigureOut">
              <a:rPr lang="th-TH" smtClean="0"/>
              <a:pPr/>
              <a:t>30/04/56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06E-C87C-4242-ABD4-4EB98E4ECE8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5DD-23F9-4179-9255-A04338189D6E}" type="datetimeFigureOut">
              <a:rPr lang="th-TH" smtClean="0"/>
              <a:pPr/>
              <a:t>30/04/56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06E-C87C-4242-ABD4-4EB98E4ECE8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25DD-23F9-4179-9255-A04338189D6E}" type="datetimeFigureOut">
              <a:rPr lang="th-TH" smtClean="0"/>
              <a:pPr/>
              <a:t>30/04/56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F06E-C87C-4242-ABD4-4EB98E4ECE8D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D25DD-23F9-4179-9255-A04338189D6E}" type="datetimeFigureOut">
              <a:rPr lang="th-TH" smtClean="0"/>
              <a:pPr/>
              <a:t>30/04/56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82F06E-C87C-4242-ABD4-4EB98E4ECE8D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642910" y="357166"/>
            <a:ext cx="7929618" cy="1357322"/>
          </a:xfrm>
        </p:spPr>
        <p:txBody>
          <a:bodyPr>
            <a:normAutofit fontScale="85000" lnSpcReduction="20000"/>
          </a:bodyPr>
          <a:lstStyle/>
          <a:p>
            <a:r>
              <a:rPr lang="th-TH" b="1" dirty="0" smtClean="0">
                <a:solidFill>
                  <a:schemeClr val="tx1"/>
                </a:solidFill>
                <a:latin typeface="Baskerville Old Face" pitchFamily="18" charset="0"/>
              </a:rPr>
              <a:t>ประกาศองค์การบริหารส่วนตำบลนาเรียง</a:t>
            </a:r>
          </a:p>
          <a:p>
            <a:r>
              <a:rPr lang="th-TH" b="1" dirty="0" smtClean="0">
                <a:solidFill>
                  <a:schemeClr val="tx1"/>
                </a:solidFill>
                <a:latin typeface="Baskerville Old Face" pitchFamily="18" charset="0"/>
              </a:rPr>
              <a:t>เรื่อง  การชำระภาษีประจำปี </a:t>
            </a:r>
            <a:r>
              <a:rPr lang="th-TH" b="1" dirty="0" smtClean="0">
                <a:solidFill>
                  <a:schemeClr val="tx1"/>
                </a:solidFill>
                <a:latin typeface="Baskerville Old Face" pitchFamily="18" charset="0"/>
              </a:rPr>
              <a:t>2555</a:t>
            </a:r>
            <a:endParaRPr lang="th-TH" b="1" dirty="0" smtClean="0">
              <a:solidFill>
                <a:schemeClr val="tx1"/>
              </a:solidFill>
              <a:latin typeface="Baskerville Old Face" pitchFamily="18" charset="0"/>
            </a:endParaRPr>
          </a:p>
          <a:p>
            <a:r>
              <a:rPr lang="th-TH" b="1" dirty="0" smtClean="0">
                <a:solidFill>
                  <a:schemeClr val="tx1"/>
                </a:solidFill>
                <a:latin typeface="Baskerville Old Face" pitchFamily="18" charset="0"/>
              </a:rPr>
              <a:t>กำหนดการยื่นแบบแสดงรายการำระภาษีท้องถิ่น ประจำปี </a:t>
            </a:r>
            <a:r>
              <a:rPr lang="th-TH" b="1" dirty="0" smtClean="0">
                <a:solidFill>
                  <a:schemeClr val="tx1"/>
                </a:solidFill>
                <a:latin typeface="Baskerville Old Face" pitchFamily="18" charset="0"/>
              </a:rPr>
              <a:t>2555</a:t>
            </a:r>
            <a:endParaRPr lang="th-TH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5" name="แผนผังลําดับงาน: กระบวนการสำรอง 4"/>
          <p:cNvSpPr/>
          <p:nvPr/>
        </p:nvSpPr>
        <p:spPr>
          <a:xfrm>
            <a:off x="428596" y="2500306"/>
            <a:ext cx="2500330" cy="2143140"/>
          </a:xfrm>
          <a:prstGeom prst="flowChartAlternateProcess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500" b="1" dirty="0" smtClean="0">
                <a:latin typeface="Bernard MT Condensed" pitchFamily="18" charset="0"/>
              </a:rPr>
              <a:t>ภาษีโรงเรือนและที่ดิน </a:t>
            </a:r>
          </a:p>
          <a:p>
            <a:pPr algn="ctr"/>
            <a:r>
              <a:rPr lang="th-TH" sz="2000" b="1" dirty="0" smtClean="0">
                <a:latin typeface="Bernard MT Condensed" pitchFamily="18" charset="0"/>
              </a:rPr>
              <a:t>ยื่นแบบภายในเดือน กุมภาพันธ์ </a:t>
            </a:r>
            <a:r>
              <a:rPr lang="th-TH" sz="2000" b="1" dirty="0" smtClean="0">
                <a:latin typeface="Bernard MT Condensed" pitchFamily="18" charset="0"/>
              </a:rPr>
              <a:t>2555 </a:t>
            </a:r>
            <a:r>
              <a:rPr lang="th-TH" sz="2000" b="1" dirty="0" smtClean="0">
                <a:latin typeface="Bernard MT Condensed" pitchFamily="18" charset="0"/>
              </a:rPr>
              <a:t>ชำระภายใน 30 วัน นับแต่วันที่ได้รับแจ้งการประเมิน</a:t>
            </a:r>
            <a:endParaRPr lang="th-TH" sz="2000" b="1" dirty="0">
              <a:latin typeface="Bernard MT Condensed" pitchFamily="18" charset="0"/>
            </a:endParaRPr>
          </a:p>
        </p:txBody>
      </p:sp>
      <p:sp>
        <p:nvSpPr>
          <p:cNvPr id="6" name="แผนผังลําดับงาน: กระบวนการสำรอง 5"/>
          <p:cNvSpPr/>
          <p:nvPr/>
        </p:nvSpPr>
        <p:spPr>
          <a:xfrm>
            <a:off x="3357554" y="2500306"/>
            <a:ext cx="2500330" cy="2143140"/>
          </a:xfrm>
          <a:prstGeom prst="flowChartAlternateProcess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500" b="1" dirty="0" smtClean="0">
                <a:latin typeface="Bernard MT Condensed" pitchFamily="18" charset="0"/>
              </a:rPr>
              <a:t>ภาษีป้าย</a:t>
            </a:r>
          </a:p>
          <a:p>
            <a:pPr algn="ctr"/>
            <a:r>
              <a:rPr lang="th-TH" sz="2000" b="1" dirty="0" smtClean="0">
                <a:latin typeface="Bernard MT Condensed" pitchFamily="18" charset="0"/>
              </a:rPr>
              <a:t>ยื่นแบบภายในเดือน มีนาคม 2555 ชำระภายใน 15 วัน นับแต่วันที่ได้รับแจ้งการประเมิน</a:t>
            </a:r>
            <a:endParaRPr lang="th-TH" sz="2000" b="1" dirty="0">
              <a:latin typeface="Bernard MT Condensed" pitchFamily="18" charset="0"/>
            </a:endParaRPr>
          </a:p>
        </p:txBody>
      </p:sp>
      <p:sp>
        <p:nvSpPr>
          <p:cNvPr id="7" name="แผนผังลําดับงาน: กระบวนการสำรอง 6"/>
          <p:cNvSpPr/>
          <p:nvPr/>
        </p:nvSpPr>
        <p:spPr>
          <a:xfrm>
            <a:off x="6286512" y="2500306"/>
            <a:ext cx="2500330" cy="2143140"/>
          </a:xfrm>
          <a:prstGeom prst="flowChartAlternateProcess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500" b="1" dirty="0" smtClean="0">
                <a:latin typeface="Bernard MT Condensed" pitchFamily="18" charset="0"/>
              </a:rPr>
              <a:t>ภาษีบำรุงท้องที่</a:t>
            </a:r>
          </a:p>
          <a:p>
            <a:pPr algn="ctr"/>
            <a:r>
              <a:rPr lang="th-TH" sz="2000" b="1" dirty="0" smtClean="0">
                <a:latin typeface="Bernard MT Condensed" pitchFamily="18" charset="0"/>
              </a:rPr>
              <a:t>ชำระภายใน เดือน </a:t>
            </a:r>
            <a:r>
              <a:rPr lang="th-TH" sz="2000" b="1" smtClean="0">
                <a:latin typeface="Bernard MT Condensed" pitchFamily="18" charset="0"/>
              </a:rPr>
              <a:t>มกราคม </a:t>
            </a:r>
            <a:r>
              <a:rPr lang="th-TH" sz="2000" b="1" smtClean="0">
                <a:latin typeface="Bernard MT Condensed" pitchFamily="18" charset="0"/>
              </a:rPr>
              <a:t>2555 </a:t>
            </a:r>
            <a:r>
              <a:rPr lang="th-TH" sz="2000" b="1" dirty="0" smtClean="0">
                <a:latin typeface="Bernard MT Condensed" pitchFamily="18" charset="0"/>
              </a:rPr>
              <a:t>ถึงเดือน </a:t>
            </a:r>
            <a:r>
              <a:rPr lang="th-TH" sz="2000" b="1" smtClean="0">
                <a:latin typeface="Bernard MT Condensed" pitchFamily="18" charset="0"/>
              </a:rPr>
              <a:t>เมษายน </a:t>
            </a:r>
            <a:r>
              <a:rPr lang="th-TH" sz="2000" b="1" smtClean="0">
                <a:latin typeface="Bernard MT Condensed" pitchFamily="18" charset="0"/>
              </a:rPr>
              <a:t>2555</a:t>
            </a:r>
            <a:endParaRPr lang="th-TH" sz="2000" b="1" dirty="0">
              <a:latin typeface="Bernard MT Condensed" pitchFamily="18" charset="0"/>
            </a:endParaRPr>
          </a:p>
        </p:txBody>
      </p:sp>
      <p:sp>
        <p:nvSpPr>
          <p:cNvPr id="9" name="แผนผังลําดับงาน: กระบวนการสำรอง 8"/>
          <p:cNvSpPr/>
          <p:nvPr/>
        </p:nvSpPr>
        <p:spPr>
          <a:xfrm>
            <a:off x="285720" y="5643578"/>
            <a:ext cx="8501090" cy="1143008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ติดต่อสอบถามและยื่นแบบชำระได้ที่ งานพัฒนาและจัดเก็บรายได้ กองคลัง องค์การบริหารส่วนตำบลนาเรียง</a:t>
            </a:r>
          </a:p>
          <a:p>
            <a:pPr algn="ctr"/>
            <a:r>
              <a:rPr lang="th-TH" sz="2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ตั้งแต่ วันจันทร์-ศุกร์ เวลา 08.30 น. – 16.30 น. (ในวันและเวลาราชการ) </a:t>
            </a:r>
          </a:p>
          <a:p>
            <a:pPr algn="ctr"/>
            <a:r>
              <a:rPr lang="th-TH" sz="2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โทร.075-346093 หรือ </a:t>
            </a:r>
            <a:r>
              <a:rPr lang="en-US" sz="2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www.nareang.go.th</a:t>
            </a:r>
            <a:endParaRPr lang="th-TH" sz="2000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120</Words>
  <Application>Microsoft Office PowerPoint</Application>
  <PresentationFormat>นำเสนอทางหน้าจอ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ชุดรูปแบบของ Office</vt:lpstr>
      <vt:lpstr>ภาพนิ่ง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com</dc:creator>
  <cp:lastModifiedBy>com</cp:lastModifiedBy>
  <cp:revision>5</cp:revision>
  <dcterms:created xsi:type="dcterms:W3CDTF">2012-11-27T18:53:01Z</dcterms:created>
  <dcterms:modified xsi:type="dcterms:W3CDTF">2013-05-01T05:30:15Z</dcterms:modified>
</cp:coreProperties>
</file>