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361488" cy="7200900"/>
  <p:notesSz cx="6761163" cy="9942513"/>
  <p:defaultTextStyle>
    <a:defPPr>
      <a:defRPr lang="th-TH"/>
    </a:defPPr>
    <a:lvl1pPr marL="0" algn="l" defTabSz="94640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473202" algn="l" defTabSz="94640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946404" algn="l" defTabSz="94640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1419606" algn="l" defTabSz="94640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1892808" algn="l" defTabSz="94640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2366010" algn="l" defTabSz="94640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2839212" algn="l" defTabSz="94640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3312414" algn="l" defTabSz="94640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3785616" algn="l" defTabSz="94640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170" y="-96"/>
      </p:cViewPr>
      <p:guideLst>
        <p:guide orient="horz" pos="2268"/>
        <p:guide pos="294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F82B8E-F827-4BE8-A2E1-7DA41F4EC02B}" type="datetimeFigureOut">
              <a:rPr lang="th-TH" smtClean="0"/>
              <a:pPr/>
              <a:t>21/11/60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958850" y="746125"/>
            <a:ext cx="4843463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B4ADF0-4B1C-46CB-8A26-8A8DB2A90DBB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806292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4640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3202" algn="l" defTabSz="94640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46404" algn="l" defTabSz="94640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19606" algn="l" defTabSz="94640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92808" algn="l" defTabSz="94640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66010" algn="l" defTabSz="94640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39212" algn="l" defTabSz="94640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12414" algn="l" defTabSz="94640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785616" algn="l" defTabSz="94640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4ADF0-4B1C-46CB-8A26-8A8DB2A90DBB}" type="slidenum">
              <a:rPr lang="th-TH" smtClean="0"/>
              <a:pPr/>
              <a:t>1</a:t>
            </a:fld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702112" y="2236947"/>
            <a:ext cx="7957265" cy="1543526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404223" y="4080510"/>
            <a:ext cx="6553042" cy="184023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32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464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196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92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66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39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124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856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25DD-23F9-4179-9255-A04338189D6E}" type="datetimeFigureOut">
              <a:rPr lang="th-TH" smtClean="0"/>
              <a:pPr/>
              <a:t>21/11/60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F06E-C87C-4242-ABD4-4EB98E4ECE8D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25DD-23F9-4179-9255-A04338189D6E}" type="datetimeFigureOut">
              <a:rPr lang="th-TH" smtClean="0"/>
              <a:pPr/>
              <a:t>21/11/60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F06E-C87C-4242-ABD4-4EB98E4ECE8D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39493" y="4627245"/>
            <a:ext cx="7957265" cy="1430179"/>
          </a:xfrm>
        </p:spPr>
        <p:txBody>
          <a:bodyPr anchor="t"/>
          <a:lstStyle>
            <a:lvl1pPr algn="l">
              <a:defRPr sz="41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39493" y="3052049"/>
            <a:ext cx="7957265" cy="1575196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320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464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1960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9280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6601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3921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3124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856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25DD-23F9-4179-9255-A04338189D6E}" type="datetimeFigureOut">
              <a:rPr lang="th-TH" smtClean="0"/>
              <a:pPr/>
              <a:t>21/11/60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F06E-C87C-4242-ABD4-4EB98E4ECE8D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68075" y="1680211"/>
            <a:ext cx="4134657" cy="4752261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758757" y="1680211"/>
            <a:ext cx="4134657" cy="4752261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25DD-23F9-4179-9255-A04338189D6E}" type="datetimeFigureOut">
              <a:rPr lang="th-TH" smtClean="0"/>
              <a:pPr/>
              <a:t>21/11/60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F06E-C87C-4242-ABD4-4EB98E4ECE8D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68074" y="1611869"/>
            <a:ext cx="4136283" cy="671750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3202" indent="0">
              <a:buNone/>
              <a:defRPr sz="2100" b="1"/>
            </a:lvl2pPr>
            <a:lvl3pPr marL="946404" indent="0">
              <a:buNone/>
              <a:defRPr sz="1900" b="1"/>
            </a:lvl3pPr>
            <a:lvl4pPr marL="1419606" indent="0">
              <a:buNone/>
              <a:defRPr sz="1700" b="1"/>
            </a:lvl4pPr>
            <a:lvl5pPr marL="1892808" indent="0">
              <a:buNone/>
              <a:defRPr sz="1700" b="1"/>
            </a:lvl5pPr>
            <a:lvl6pPr marL="2366010" indent="0">
              <a:buNone/>
              <a:defRPr sz="1700" b="1"/>
            </a:lvl6pPr>
            <a:lvl7pPr marL="2839212" indent="0">
              <a:buNone/>
              <a:defRPr sz="1700" b="1"/>
            </a:lvl7pPr>
            <a:lvl8pPr marL="3312414" indent="0">
              <a:buNone/>
              <a:defRPr sz="1700" b="1"/>
            </a:lvl8pPr>
            <a:lvl9pPr marL="3785616" indent="0">
              <a:buNone/>
              <a:defRPr sz="17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8074" y="2283619"/>
            <a:ext cx="4136283" cy="4148852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755506" y="1611869"/>
            <a:ext cx="4137908" cy="671750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3202" indent="0">
              <a:buNone/>
              <a:defRPr sz="2100" b="1"/>
            </a:lvl2pPr>
            <a:lvl3pPr marL="946404" indent="0">
              <a:buNone/>
              <a:defRPr sz="1900" b="1"/>
            </a:lvl3pPr>
            <a:lvl4pPr marL="1419606" indent="0">
              <a:buNone/>
              <a:defRPr sz="1700" b="1"/>
            </a:lvl4pPr>
            <a:lvl5pPr marL="1892808" indent="0">
              <a:buNone/>
              <a:defRPr sz="1700" b="1"/>
            </a:lvl5pPr>
            <a:lvl6pPr marL="2366010" indent="0">
              <a:buNone/>
              <a:defRPr sz="1700" b="1"/>
            </a:lvl6pPr>
            <a:lvl7pPr marL="2839212" indent="0">
              <a:buNone/>
              <a:defRPr sz="1700" b="1"/>
            </a:lvl7pPr>
            <a:lvl8pPr marL="3312414" indent="0">
              <a:buNone/>
              <a:defRPr sz="1700" b="1"/>
            </a:lvl8pPr>
            <a:lvl9pPr marL="3785616" indent="0">
              <a:buNone/>
              <a:defRPr sz="17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755506" y="2283619"/>
            <a:ext cx="4137908" cy="4148852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25DD-23F9-4179-9255-A04338189D6E}" type="datetimeFigureOut">
              <a:rPr lang="th-TH" smtClean="0"/>
              <a:pPr/>
              <a:t>21/11/60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F06E-C87C-4242-ABD4-4EB98E4ECE8D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25DD-23F9-4179-9255-A04338189D6E}" type="datetimeFigureOut">
              <a:rPr lang="th-TH" smtClean="0"/>
              <a:pPr/>
              <a:t>21/11/60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F06E-C87C-4242-ABD4-4EB98E4ECE8D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25DD-23F9-4179-9255-A04338189D6E}" type="datetimeFigureOut">
              <a:rPr lang="th-TH" smtClean="0"/>
              <a:pPr/>
              <a:t>21/11/60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F06E-C87C-4242-ABD4-4EB98E4ECE8D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8075" y="286702"/>
            <a:ext cx="3079865" cy="1220153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660082" y="286703"/>
            <a:ext cx="5233332" cy="6145769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68075" y="1506856"/>
            <a:ext cx="3079865" cy="4925616"/>
          </a:xfrm>
        </p:spPr>
        <p:txBody>
          <a:bodyPr/>
          <a:lstStyle>
            <a:lvl1pPr marL="0" indent="0">
              <a:buNone/>
              <a:defRPr sz="1400"/>
            </a:lvl1pPr>
            <a:lvl2pPr marL="473202" indent="0">
              <a:buNone/>
              <a:defRPr sz="1200"/>
            </a:lvl2pPr>
            <a:lvl3pPr marL="946404" indent="0">
              <a:buNone/>
              <a:defRPr sz="1000"/>
            </a:lvl3pPr>
            <a:lvl4pPr marL="1419606" indent="0">
              <a:buNone/>
              <a:defRPr sz="900"/>
            </a:lvl4pPr>
            <a:lvl5pPr marL="1892808" indent="0">
              <a:buNone/>
              <a:defRPr sz="900"/>
            </a:lvl5pPr>
            <a:lvl6pPr marL="2366010" indent="0">
              <a:buNone/>
              <a:defRPr sz="900"/>
            </a:lvl6pPr>
            <a:lvl7pPr marL="2839212" indent="0">
              <a:buNone/>
              <a:defRPr sz="900"/>
            </a:lvl7pPr>
            <a:lvl8pPr marL="3312414" indent="0">
              <a:buNone/>
              <a:defRPr sz="900"/>
            </a:lvl8pPr>
            <a:lvl9pPr marL="3785616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25DD-23F9-4179-9255-A04338189D6E}" type="datetimeFigureOut">
              <a:rPr lang="th-TH" smtClean="0"/>
              <a:pPr/>
              <a:t>21/11/60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F06E-C87C-4242-ABD4-4EB98E4ECE8D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834917" y="5040630"/>
            <a:ext cx="5616893" cy="595075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834917" y="643414"/>
            <a:ext cx="5616893" cy="4320540"/>
          </a:xfrm>
        </p:spPr>
        <p:txBody>
          <a:bodyPr/>
          <a:lstStyle>
            <a:lvl1pPr marL="0" indent="0">
              <a:buNone/>
              <a:defRPr sz="3300"/>
            </a:lvl1pPr>
            <a:lvl2pPr marL="473202" indent="0">
              <a:buNone/>
              <a:defRPr sz="2900"/>
            </a:lvl2pPr>
            <a:lvl3pPr marL="946404" indent="0">
              <a:buNone/>
              <a:defRPr sz="2500"/>
            </a:lvl3pPr>
            <a:lvl4pPr marL="1419606" indent="0">
              <a:buNone/>
              <a:defRPr sz="2100"/>
            </a:lvl4pPr>
            <a:lvl5pPr marL="1892808" indent="0">
              <a:buNone/>
              <a:defRPr sz="2100"/>
            </a:lvl5pPr>
            <a:lvl6pPr marL="2366010" indent="0">
              <a:buNone/>
              <a:defRPr sz="2100"/>
            </a:lvl6pPr>
            <a:lvl7pPr marL="2839212" indent="0">
              <a:buNone/>
              <a:defRPr sz="2100"/>
            </a:lvl7pPr>
            <a:lvl8pPr marL="3312414" indent="0">
              <a:buNone/>
              <a:defRPr sz="2100"/>
            </a:lvl8pPr>
            <a:lvl9pPr marL="3785616" indent="0">
              <a:buNone/>
              <a:defRPr sz="21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834917" y="5635705"/>
            <a:ext cx="5616893" cy="845105"/>
          </a:xfrm>
        </p:spPr>
        <p:txBody>
          <a:bodyPr/>
          <a:lstStyle>
            <a:lvl1pPr marL="0" indent="0">
              <a:buNone/>
              <a:defRPr sz="1400"/>
            </a:lvl1pPr>
            <a:lvl2pPr marL="473202" indent="0">
              <a:buNone/>
              <a:defRPr sz="1200"/>
            </a:lvl2pPr>
            <a:lvl3pPr marL="946404" indent="0">
              <a:buNone/>
              <a:defRPr sz="1000"/>
            </a:lvl3pPr>
            <a:lvl4pPr marL="1419606" indent="0">
              <a:buNone/>
              <a:defRPr sz="900"/>
            </a:lvl4pPr>
            <a:lvl5pPr marL="1892808" indent="0">
              <a:buNone/>
              <a:defRPr sz="900"/>
            </a:lvl5pPr>
            <a:lvl6pPr marL="2366010" indent="0">
              <a:buNone/>
              <a:defRPr sz="900"/>
            </a:lvl6pPr>
            <a:lvl7pPr marL="2839212" indent="0">
              <a:buNone/>
              <a:defRPr sz="900"/>
            </a:lvl7pPr>
            <a:lvl8pPr marL="3312414" indent="0">
              <a:buNone/>
              <a:defRPr sz="900"/>
            </a:lvl8pPr>
            <a:lvl9pPr marL="3785616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25DD-23F9-4179-9255-A04338189D6E}" type="datetimeFigureOut">
              <a:rPr lang="th-TH" smtClean="0"/>
              <a:pPr/>
              <a:t>21/11/60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F06E-C87C-4242-ABD4-4EB98E4ECE8D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25DD-23F9-4179-9255-A04338189D6E}" type="datetimeFigureOut">
              <a:rPr lang="th-TH" smtClean="0"/>
              <a:pPr/>
              <a:t>21/11/60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F06E-C87C-4242-ABD4-4EB98E4ECE8D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787079" y="288371"/>
            <a:ext cx="2106335" cy="6144101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68074" y="288371"/>
            <a:ext cx="6162980" cy="6144101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25DD-23F9-4179-9255-A04338189D6E}" type="datetimeFigureOut">
              <a:rPr lang="th-TH" smtClean="0"/>
              <a:pPr/>
              <a:t>21/11/60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F06E-C87C-4242-ABD4-4EB98E4ECE8D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68075" y="288370"/>
            <a:ext cx="8425339" cy="1200150"/>
          </a:xfrm>
          <a:prstGeom prst="rect">
            <a:avLst/>
          </a:prstGeom>
        </p:spPr>
        <p:txBody>
          <a:bodyPr vert="horz" lIns="94640" tIns="47320" rIns="94640" bIns="473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68075" y="1680211"/>
            <a:ext cx="8425339" cy="4752261"/>
          </a:xfrm>
          <a:prstGeom prst="rect">
            <a:avLst/>
          </a:prstGeom>
        </p:spPr>
        <p:txBody>
          <a:bodyPr vert="horz" lIns="94640" tIns="47320" rIns="94640" bIns="473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68075" y="6674168"/>
            <a:ext cx="2184347" cy="383381"/>
          </a:xfrm>
          <a:prstGeom prst="rect">
            <a:avLst/>
          </a:prstGeom>
        </p:spPr>
        <p:txBody>
          <a:bodyPr vert="horz" lIns="94640" tIns="47320" rIns="94640" bIns="473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D25DD-23F9-4179-9255-A04338189D6E}" type="datetimeFigureOut">
              <a:rPr lang="th-TH" smtClean="0"/>
              <a:pPr/>
              <a:t>21/11/60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98509" y="6674168"/>
            <a:ext cx="2964471" cy="383381"/>
          </a:xfrm>
          <a:prstGeom prst="rect">
            <a:avLst/>
          </a:prstGeom>
        </p:spPr>
        <p:txBody>
          <a:bodyPr vert="horz" lIns="94640" tIns="47320" rIns="94640" bIns="473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709067" y="6674168"/>
            <a:ext cx="2184347" cy="383381"/>
          </a:xfrm>
          <a:prstGeom prst="rect">
            <a:avLst/>
          </a:prstGeom>
        </p:spPr>
        <p:txBody>
          <a:bodyPr vert="horz" lIns="94640" tIns="47320" rIns="94640" bIns="473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82F06E-C87C-4242-ABD4-4EB98E4ECE8D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46404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4902" indent="-354902" algn="l" defTabSz="946404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768953" indent="-295751" algn="l" defTabSz="946404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83005" indent="-236601" algn="l" defTabSz="946404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56207" indent="-236601" algn="l" defTabSz="946404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29409" indent="-236601" algn="l" defTabSz="946404" rtl="0" eaLnBrk="1" latinLnBrk="0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2611" indent="-236601" algn="l" defTabSz="94640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075813" indent="-236601" algn="l" defTabSz="94640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49015" indent="-236601" algn="l" defTabSz="94640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22217" indent="-236601" algn="l" defTabSz="94640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4640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473202" algn="l" defTabSz="94640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946404" algn="l" defTabSz="94640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419606" algn="l" defTabSz="94640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1892808" algn="l" defTabSz="94640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2366010" algn="l" defTabSz="94640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2839212" algn="l" defTabSz="94640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3312414" algn="l" defTabSz="94640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3785616" algn="l" defTabSz="94640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658202" y="375024"/>
            <a:ext cx="8118222" cy="1153724"/>
          </a:xfrm>
        </p:spPr>
        <p:txBody>
          <a:bodyPr>
            <a:normAutofit fontScale="70000" lnSpcReduction="20000"/>
          </a:bodyPr>
          <a:lstStyle/>
          <a:p>
            <a:r>
              <a:rPr lang="th-TH" sz="3400" b="1" dirty="0" smtClean="0">
                <a:solidFill>
                  <a:srgbClr val="C00000"/>
                </a:solidFill>
                <a:latin typeface="Baskerville Old Face" pitchFamily="18" charset="0"/>
              </a:rPr>
              <a:t>ประกาศองค์การบริหาร</a:t>
            </a:r>
            <a:r>
              <a:rPr lang="th-TH" b="1" dirty="0" smtClean="0">
                <a:solidFill>
                  <a:srgbClr val="C00000"/>
                </a:solidFill>
                <a:latin typeface="Baskerville Old Face" pitchFamily="18" charset="0"/>
              </a:rPr>
              <a:t>ส่วนตำบลนาเรียง</a:t>
            </a:r>
          </a:p>
          <a:p>
            <a:r>
              <a:rPr lang="th-TH" b="1" dirty="0" smtClean="0">
                <a:solidFill>
                  <a:srgbClr val="C00000"/>
                </a:solidFill>
                <a:latin typeface="Baskerville Old Face" pitchFamily="18" charset="0"/>
              </a:rPr>
              <a:t>เรื่อง  การชำระภาษีประจำปี </a:t>
            </a:r>
            <a:r>
              <a:rPr lang="th-TH" b="1" dirty="0" smtClean="0">
                <a:solidFill>
                  <a:srgbClr val="C00000"/>
                </a:solidFill>
                <a:latin typeface="TH SarabunIT๙" pitchFamily="34" charset="-34"/>
                <a:cs typeface="TH SarabunIT๙" pitchFamily="34" charset="-34"/>
              </a:rPr>
              <a:t>๒๕61</a:t>
            </a:r>
          </a:p>
          <a:p>
            <a:r>
              <a:rPr lang="th-TH" b="1" dirty="0" smtClean="0">
                <a:solidFill>
                  <a:srgbClr val="C00000"/>
                </a:solidFill>
                <a:latin typeface="Baskerville Old Face" pitchFamily="18" charset="0"/>
              </a:rPr>
              <a:t>กำหนดการยื่นแบบแสดงรายการรับชำระภาษีท้องถิ่น ประจำปี </a:t>
            </a:r>
            <a:r>
              <a:rPr lang="th-TH" b="1" dirty="0" smtClean="0">
                <a:solidFill>
                  <a:srgbClr val="C00000"/>
                </a:solidFill>
                <a:latin typeface="TH SarabunIT๙" pitchFamily="34" charset="-34"/>
                <a:cs typeface="TH SarabunIT๙" pitchFamily="34" charset="-34"/>
              </a:rPr>
              <a:t>๒๕61</a:t>
            </a:r>
          </a:p>
          <a:p>
            <a:endParaRPr lang="th-TH" b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23158" y="1528748"/>
            <a:ext cx="6215106" cy="541840"/>
          </a:xfrm>
          <a:prstGeom prst="rect">
            <a:avLst/>
          </a:prstGeom>
          <a:noFill/>
        </p:spPr>
        <p:txBody>
          <a:bodyPr wrap="square" lIns="94640" tIns="47320" rIns="94640" bIns="47320" rtlCol="0">
            <a:spAutoFit/>
          </a:bodyPr>
          <a:lstStyle/>
          <a:p>
            <a:pPr algn="ctr"/>
            <a:r>
              <a:rPr lang="th-TH" b="1" dirty="0" smtClean="0">
                <a:latin typeface="Bernard MT Condensed" pitchFamily="18" charset="0"/>
              </a:rPr>
              <a:t>       </a:t>
            </a:r>
            <a:r>
              <a:rPr lang="th-TH" b="1" dirty="0" smtClean="0">
                <a:solidFill>
                  <a:srgbClr val="FF0000"/>
                </a:solidFill>
                <a:latin typeface="Bernard MT Condensed" pitchFamily="18" charset="0"/>
              </a:rPr>
              <a:t>สร้างจิตสำนักในหน้าที่ร่วมเสียภาษีให้แผ่นดิน</a:t>
            </a:r>
            <a:endParaRPr lang="th-TH" b="1" dirty="0">
              <a:solidFill>
                <a:srgbClr val="FF0000"/>
              </a:solidFill>
              <a:latin typeface="Bernard MT Condensed" pitchFamily="18" charset="0"/>
            </a:endParaRPr>
          </a:p>
        </p:txBody>
      </p:sp>
      <p:sp>
        <p:nvSpPr>
          <p:cNvPr id="5" name="แผนผังลําดับงาน: กระบวนการสำรอง 4"/>
          <p:cNvSpPr/>
          <p:nvPr/>
        </p:nvSpPr>
        <p:spPr>
          <a:xfrm>
            <a:off x="432272" y="2278847"/>
            <a:ext cx="2559800" cy="2250297"/>
          </a:xfrm>
          <a:prstGeom prst="flowChartAlternateProces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4640" tIns="47320" rIns="94640" bIns="47320" rtlCol="0" anchor="ctr"/>
          <a:lstStyle/>
          <a:p>
            <a:pPr algn="ctr"/>
            <a:r>
              <a:rPr lang="th-TH" sz="2600" b="1" dirty="0" smtClean="0">
                <a:solidFill>
                  <a:srgbClr val="92D050"/>
                </a:solidFill>
                <a:latin typeface="Bernard MT Condensed" pitchFamily="18" charset="0"/>
              </a:rPr>
              <a:t>ภาษีโรงเรือนและที่ดิน </a:t>
            </a:r>
          </a:p>
          <a:p>
            <a:pPr algn="ctr"/>
            <a:r>
              <a:rPr lang="th-TH" sz="2100" b="1" dirty="0" smtClean="0">
                <a:solidFill>
                  <a:srgbClr val="92D050"/>
                </a:solidFill>
                <a:latin typeface="Bernard MT Condensed" pitchFamily="18" charset="0"/>
              </a:rPr>
              <a:t>ยื่นแบบภายในเดือน กุมภาพันธ์ ๒๕</a:t>
            </a:r>
            <a:r>
              <a:rPr lang="th-TH" sz="2100" b="1" dirty="0" smtClean="0">
                <a:solidFill>
                  <a:srgbClr val="92D050"/>
                </a:solidFill>
                <a:latin typeface="TH SarabunIT๙" pitchFamily="34" charset="-34"/>
                <a:cs typeface="TH SarabunIT๙" pitchFamily="34" charset="-34"/>
              </a:rPr>
              <a:t>61</a:t>
            </a:r>
            <a:r>
              <a:rPr lang="th-TH" sz="2100" b="1" dirty="0" smtClean="0">
                <a:solidFill>
                  <a:srgbClr val="92D050"/>
                </a:solidFill>
                <a:latin typeface="Bernard MT Condensed" pitchFamily="18" charset="0"/>
              </a:rPr>
              <a:t> ชำระภายใน ๓๐ วัน นับแต่วันที่ได้รับแจ้งการประเมิน</a:t>
            </a:r>
            <a:endParaRPr lang="th-TH" sz="2100" b="1" dirty="0">
              <a:solidFill>
                <a:srgbClr val="92D050"/>
              </a:solidFill>
              <a:latin typeface="Bernard MT Condensed" pitchFamily="18" charset="0"/>
            </a:endParaRPr>
          </a:p>
        </p:txBody>
      </p:sp>
      <p:sp>
        <p:nvSpPr>
          <p:cNvPr id="6" name="แผนผังลําดับงาน: กระบวนการสำรอง 5"/>
          <p:cNvSpPr/>
          <p:nvPr/>
        </p:nvSpPr>
        <p:spPr>
          <a:xfrm>
            <a:off x="3456608" y="2278847"/>
            <a:ext cx="2559800" cy="2250297"/>
          </a:xfrm>
          <a:prstGeom prst="flowChartAlternateProces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4640" tIns="47320" rIns="94640" bIns="47320" rtlCol="0" anchor="ctr"/>
          <a:lstStyle/>
          <a:p>
            <a:pPr algn="ctr"/>
            <a:r>
              <a:rPr lang="th-TH" sz="2600" b="1" dirty="0" smtClean="0">
                <a:solidFill>
                  <a:srgbClr val="92D050"/>
                </a:solidFill>
                <a:latin typeface="Bernard MT Condensed" pitchFamily="18" charset="0"/>
              </a:rPr>
              <a:t>ภาษีป้าย</a:t>
            </a:r>
          </a:p>
          <a:p>
            <a:pPr algn="ctr"/>
            <a:r>
              <a:rPr lang="th-TH" sz="2100" b="1" dirty="0" smtClean="0">
                <a:solidFill>
                  <a:srgbClr val="92D050"/>
                </a:solidFill>
                <a:latin typeface="Bernard MT Condensed" pitchFamily="18" charset="0"/>
              </a:rPr>
              <a:t>ยื่นแบบภายในเดือน มีนาคม ๒๕</a:t>
            </a:r>
            <a:r>
              <a:rPr lang="th-TH" sz="2100" b="1" dirty="0" smtClean="0">
                <a:solidFill>
                  <a:srgbClr val="92D050"/>
                </a:solidFill>
                <a:latin typeface="TH SarabunIT๙" pitchFamily="34" charset="-34"/>
                <a:cs typeface="TH SarabunIT๙" pitchFamily="34" charset="-34"/>
              </a:rPr>
              <a:t>61 </a:t>
            </a:r>
            <a:r>
              <a:rPr lang="th-TH" sz="2100" b="1" dirty="0" smtClean="0">
                <a:solidFill>
                  <a:srgbClr val="92D050"/>
                </a:solidFill>
                <a:latin typeface="Bernard MT Condensed" pitchFamily="18" charset="0"/>
              </a:rPr>
              <a:t>ชำระภายใน ๑๕ วัน นับแต่วันที่ได้รับแจ้งการประเมิน</a:t>
            </a:r>
            <a:endParaRPr lang="th-TH" sz="2100" b="1" dirty="0">
              <a:solidFill>
                <a:srgbClr val="92D050"/>
              </a:solidFill>
              <a:latin typeface="Bernard MT Condensed" pitchFamily="18" charset="0"/>
            </a:endParaRPr>
          </a:p>
        </p:txBody>
      </p:sp>
      <p:sp>
        <p:nvSpPr>
          <p:cNvPr id="7" name="แผนผังลําดับงาน: กระบวนการสำรอง 6"/>
          <p:cNvSpPr/>
          <p:nvPr/>
        </p:nvSpPr>
        <p:spPr>
          <a:xfrm>
            <a:off x="6408935" y="2278847"/>
            <a:ext cx="2760285" cy="2250297"/>
          </a:xfrm>
          <a:prstGeom prst="flowChartAlternateProces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4640" tIns="47320" rIns="94640" bIns="47320" rtlCol="0" anchor="ctr"/>
          <a:lstStyle/>
          <a:p>
            <a:pPr algn="ctr"/>
            <a:endParaRPr lang="th-TH" sz="2100" b="1" dirty="0" smtClean="0">
              <a:latin typeface="Bernard MT Condensed" pitchFamily="18" charset="0"/>
            </a:endParaRPr>
          </a:p>
          <a:p>
            <a:pPr algn="ctr"/>
            <a:endParaRPr lang="th-TH" sz="2100" b="1" dirty="0" smtClean="0">
              <a:latin typeface="Bernard MT Condensed" pitchFamily="18" charset="0"/>
            </a:endParaRPr>
          </a:p>
          <a:p>
            <a:pPr algn="ctr"/>
            <a:endParaRPr lang="th-TH" sz="2600" b="1" dirty="0" smtClean="0">
              <a:latin typeface="Bernard MT Condensed" pitchFamily="18" charset="0"/>
            </a:endParaRPr>
          </a:p>
          <a:p>
            <a:pPr algn="ctr"/>
            <a:r>
              <a:rPr lang="th-TH" sz="2600" b="1" dirty="0" smtClean="0">
                <a:solidFill>
                  <a:srgbClr val="92D050"/>
                </a:solidFill>
                <a:latin typeface="Bernard MT Condensed" pitchFamily="18" charset="0"/>
              </a:rPr>
              <a:t>ภาษีบำรุงท้องที่</a:t>
            </a:r>
          </a:p>
          <a:p>
            <a:pPr algn="ctr"/>
            <a:r>
              <a:rPr lang="th-TH" sz="2100" b="1" dirty="0" smtClean="0">
                <a:solidFill>
                  <a:srgbClr val="92D050"/>
                </a:solidFill>
                <a:latin typeface="Bernard MT Condensed" pitchFamily="18" charset="0"/>
              </a:rPr>
              <a:t>ยื่นแบบ (</a:t>
            </a:r>
            <a:r>
              <a:rPr lang="th-TH" sz="2100" b="1" dirty="0" err="1" smtClean="0">
                <a:solidFill>
                  <a:srgbClr val="92D050"/>
                </a:solidFill>
                <a:latin typeface="Bernard MT Condensed" pitchFamily="18" charset="0"/>
              </a:rPr>
              <a:t>ภ.บ.ท</a:t>
            </a:r>
            <a:r>
              <a:rPr lang="th-TH" sz="2100" b="1" dirty="0" smtClean="0">
                <a:solidFill>
                  <a:srgbClr val="92D050"/>
                </a:solidFill>
                <a:latin typeface="Bernard MT Condensed" pitchFamily="18" charset="0"/>
              </a:rPr>
              <a:t>.๕) ภายในมกราคม ของปีแรก ชำระภายในเดือน มกราคม </a:t>
            </a:r>
            <a:r>
              <a:rPr lang="th-TH" sz="2100" b="1" dirty="0" smtClean="0">
                <a:solidFill>
                  <a:srgbClr val="92D050"/>
                </a:solidFill>
                <a:latin typeface="TH SarabunIT๙" pitchFamily="34" charset="-34"/>
                <a:cs typeface="TH SarabunIT๙" pitchFamily="34" charset="-34"/>
              </a:rPr>
              <a:t>๒๕61</a:t>
            </a:r>
            <a:r>
              <a:rPr lang="th-TH" sz="2100" b="1" dirty="0" smtClean="0">
                <a:solidFill>
                  <a:srgbClr val="92D050"/>
                </a:solidFill>
                <a:latin typeface="Bernard MT Condensed" pitchFamily="18" charset="0"/>
              </a:rPr>
              <a:t> ถึงเดือน เมษายน </a:t>
            </a:r>
            <a:r>
              <a:rPr lang="th-TH" sz="2100" b="1" dirty="0" smtClean="0">
                <a:solidFill>
                  <a:srgbClr val="92D050"/>
                </a:solidFill>
                <a:latin typeface="TH SarabunIT๙" pitchFamily="34" charset="-34"/>
                <a:cs typeface="TH SarabunIT๙" pitchFamily="34" charset="-34"/>
              </a:rPr>
              <a:t>๒๕61</a:t>
            </a:r>
            <a:r>
              <a:rPr lang="th-TH" sz="2100" b="1" dirty="0" smtClean="0">
                <a:solidFill>
                  <a:srgbClr val="92D050"/>
                </a:solidFill>
                <a:latin typeface="Bernard MT Condensed" pitchFamily="18" charset="0"/>
              </a:rPr>
              <a:t> </a:t>
            </a:r>
          </a:p>
          <a:p>
            <a:pPr algn="ctr"/>
            <a:endParaRPr lang="th-TH" sz="2100" b="1" dirty="0" smtClean="0">
              <a:latin typeface="Bernard MT Condensed" pitchFamily="18" charset="0"/>
            </a:endParaRPr>
          </a:p>
          <a:p>
            <a:pPr algn="ctr"/>
            <a:endParaRPr lang="th-TH" sz="2100" b="1" dirty="0" smtClean="0">
              <a:latin typeface="Bernard MT Condensed" pitchFamily="18" charset="0"/>
            </a:endParaRPr>
          </a:p>
          <a:p>
            <a:pPr algn="ctr"/>
            <a:endParaRPr lang="th-TH" sz="2100" b="1" dirty="0">
              <a:latin typeface="Bernard MT Condensed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3779" y="4718060"/>
            <a:ext cx="8703319" cy="1234338"/>
          </a:xfrm>
          <a:prstGeom prst="rect">
            <a:avLst/>
          </a:prstGeom>
          <a:noFill/>
        </p:spPr>
        <p:txBody>
          <a:bodyPr wrap="square" lIns="94640" tIns="47320" rIns="94640" bIns="47320" rtlCol="0">
            <a:spAutoFit/>
          </a:bodyPr>
          <a:lstStyle/>
          <a:p>
            <a:pPr algn="ctr"/>
            <a:r>
              <a:rPr lang="th-TH" sz="2000" b="1" dirty="0" smtClean="0">
                <a:solidFill>
                  <a:schemeClr val="tx2">
                    <a:lumMod val="75000"/>
                  </a:schemeClr>
                </a:solidFill>
              </a:rPr>
              <a:t>เอกสารการยื่น</a:t>
            </a:r>
            <a:r>
              <a:rPr lang="th-TH" sz="2000" b="1" dirty="0" smtClean="0">
                <a:solidFill>
                  <a:schemeClr val="tx2">
                    <a:lumMod val="75000"/>
                  </a:schemeClr>
                </a:solidFill>
              </a:rPr>
              <a:t>แบบภาษีบำรุงท้องที่ ครบรอบปีสำรวจใหม่ </a:t>
            </a:r>
            <a:r>
              <a:rPr lang="th-TH" sz="2000" b="1" dirty="0" smtClean="0">
                <a:solidFill>
                  <a:schemeClr val="tx2">
                    <a:lumMod val="75000"/>
                  </a:schemeClr>
                </a:solidFill>
              </a:rPr>
              <a:t>๑.สำเนาบัตรประชาชน ๒.สำเนาทะเบียนบ้าน </a:t>
            </a:r>
            <a:r>
              <a:rPr lang="th-TH" sz="2000" b="1" dirty="0" smtClean="0">
                <a:solidFill>
                  <a:schemeClr val="tx2">
                    <a:lumMod val="75000"/>
                  </a:schemeClr>
                </a:solidFill>
              </a:rPr>
              <a:t>๓.สำเนาโฉนด</a:t>
            </a:r>
            <a:r>
              <a:rPr lang="th-TH" sz="2000" b="1" dirty="0" smtClean="0">
                <a:solidFill>
                  <a:schemeClr val="tx2">
                    <a:lumMod val="75000"/>
                  </a:schemeClr>
                </a:solidFill>
              </a:rPr>
              <a:t>ที่ดิน </a:t>
            </a:r>
            <a:r>
              <a:rPr lang="th-TH" sz="2000" b="1" dirty="0" smtClean="0">
                <a:solidFill>
                  <a:schemeClr val="tx2">
                    <a:lumMod val="75000"/>
                  </a:schemeClr>
                </a:solidFill>
              </a:rPr>
              <a:t>(</a:t>
            </a:r>
            <a:r>
              <a:rPr lang="th-TH" sz="2000" b="1" dirty="0" smtClean="0">
                <a:solidFill>
                  <a:schemeClr val="tx2">
                    <a:lumMod val="75000"/>
                  </a:schemeClr>
                </a:solidFill>
              </a:rPr>
              <a:t>ถ่ายเอกสารหน้า-หลัง)  ๔.หนังสือรับรองการจดทะเบียนนิติบุคคล (</a:t>
            </a:r>
            <a:r>
              <a:rPr lang="th-TH" sz="2500" b="1" dirty="0" smtClean="0">
                <a:solidFill>
                  <a:schemeClr val="tx2">
                    <a:lumMod val="75000"/>
                  </a:schemeClr>
                </a:solidFill>
              </a:rPr>
              <a:t>ถ้ามี)</a:t>
            </a:r>
          </a:p>
          <a:p>
            <a:pPr algn="ctr"/>
            <a:r>
              <a:rPr lang="th-TH" b="1" dirty="0" smtClean="0">
                <a:solidFill>
                  <a:schemeClr val="tx2">
                    <a:lumMod val="75000"/>
                  </a:schemeClr>
                </a:solidFill>
              </a:rPr>
              <a:t>เงินภาษีของท่านนำมาพัฒนาท้องถิ่นเรา</a:t>
            </a:r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894530" y="6029342"/>
            <a:ext cx="8215370" cy="10715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b="1" dirty="0" smtClean="0">
                <a:solidFill>
                  <a:srgbClr val="FF0000"/>
                </a:solidFill>
                <a:latin typeface="EucrosiaUPC" pitchFamily="18" charset="-34"/>
                <a:cs typeface="+mj-cs"/>
              </a:rPr>
              <a:t>ติดต่อสอบถามและยื่นแบบชำระได้ที่ งานพัฒนาและจัดเก็บรายได้ กองคลัง องค์การบริหารส่วนตำบลนาเรียง</a:t>
            </a:r>
          </a:p>
          <a:p>
            <a:pPr algn="ctr"/>
            <a:r>
              <a:rPr lang="th-TH" sz="1800" b="1" dirty="0" smtClean="0">
                <a:solidFill>
                  <a:srgbClr val="FF0000"/>
                </a:solidFill>
                <a:latin typeface="EucrosiaUPC" pitchFamily="18" charset="-34"/>
                <a:cs typeface="+mj-cs"/>
              </a:rPr>
              <a:t>ตั้งแต่ วันจันทร์-ศุกร์ เวลา ๐๘.๓๐ น. – ๑๖.๓๐ น. (ในวันและเวลาราชการ) </a:t>
            </a:r>
          </a:p>
          <a:p>
            <a:pPr algn="ctr"/>
            <a:r>
              <a:rPr lang="th-TH" sz="1800" b="1" dirty="0" smtClean="0">
                <a:solidFill>
                  <a:srgbClr val="FF0000"/>
                </a:solidFill>
                <a:latin typeface="EucrosiaUPC" pitchFamily="18" charset="-34"/>
                <a:cs typeface="+mj-cs"/>
              </a:rPr>
              <a:t>โทร.๐๗๕-</a:t>
            </a:r>
            <a:r>
              <a:rPr lang="th-TH" sz="1800" b="1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809114</a:t>
            </a:r>
            <a:r>
              <a:rPr lang="th-TH" sz="1800" b="1" dirty="0" smtClean="0">
                <a:solidFill>
                  <a:srgbClr val="FF0000"/>
                </a:solidFill>
                <a:latin typeface="EucrosiaUPC" pitchFamily="18" charset="-34"/>
                <a:cs typeface="+mj-cs"/>
              </a:rPr>
              <a:t> หรือ </a:t>
            </a:r>
            <a:r>
              <a:rPr lang="en-US" sz="1800" b="1" dirty="0" smtClean="0">
                <a:solidFill>
                  <a:srgbClr val="FF0000"/>
                </a:solidFill>
                <a:latin typeface="EucrosiaUPC" pitchFamily="18" charset="-34"/>
                <a:cs typeface="+mj-cs"/>
              </a:rPr>
              <a:t>www.nareang.go.th</a:t>
            </a:r>
            <a:endParaRPr lang="th-TH" sz="1800" b="1" dirty="0">
              <a:solidFill>
                <a:srgbClr val="FF0000"/>
              </a:solidFill>
              <a:latin typeface="EucrosiaUPC" pitchFamily="18" charset="-34"/>
              <a:cs typeface="+mj-cs"/>
            </a:endParaRPr>
          </a:p>
        </p:txBody>
      </p:sp>
      <p:pic>
        <p:nvPicPr>
          <p:cNvPr id="1027" name="Picture 3" descr="nam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6248" y="242864"/>
            <a:ext cx="1357322" cy="1556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199</Words>
  <Application>Microsoft Office PowerPoint</Application>
  <PresentationFormat>กำหนดเอง</PresentationFormat>
  <Paragraphs>20</Paragraphs>
  <Slides>1</Slides>
  <Notes>1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ชุดรูปแบบของ Office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com</dc:creator>
  <cp:lastModifiedBy>Windows User</cp:lastModifiedBy>
  <cp:revision>21</cp:revision>
  <cp:lastPrinted>2017-11-21T09:22:04Z</cp:lastPrinted>
  <dcterms:created xsi:type="dcterms:W3CDTF">2012-11-27T18:53:01Z</dcterms:created>
  <dcterms:modified xsi:type="dcterms:W3CDTF">2017-11-21T09:23:11Z</dcterms:modified>
</cp:coreProperties>
</file>